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7"/>
  </p:notes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08" autoAdjust="0"/>
    <p:restoredTop sz="90929"/>
  </p:normalViewPr>
  <p:slideViewPr>
    <p:cSldViewPr>
      <p:cViewPr varScale="1">
        <p:scale>
          <a:sx n="124" d="100"/>
          <a:sy n="124" d="100"/>
        </p:scale>
        <p:origin x="63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67D3728-82BB-2166-4BDC-9AA4EC830F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753B6A2-4277-66A7-9381-41FFBDB931C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20C072D0-1B9F-09C3-DD7F-BD182DB9E15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6AE30CAA-3371-EFB5-EFD0-99AF72C66A2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296FDE6F-F8EF-E7C9-CC98-41BA39FD475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1E79AA47-40E3-D795-F40E-D7F38E704A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DB99E4E-29D3-466A-9829-A07F89BDC2F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26BA0E7-B9E7-FDF0-0BAA-235412A3E6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339884-C357-4EA5-B14F-B8E440D99783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F5E74949-793E-FBD2-FCA0-A974BA014C8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40FAF98-C271-24D2-F285-C0624EDE25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68AB492-932A-17C6-02BF-00D1328CCC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D263A3-7458-47D5-A2A1-F12D0B94C4E7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05D8992C-D8C1-2813-A4D3-159412531C0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FCE13CB-99B7-DF7D-B641-EA3C266013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0AFA5C1-E299-B36B-1738-E6B24C2274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3A441C-8FC1-4A63-8558-3EFE5B446423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BB514EB9-45B0-7682-7A8B-156663B3A03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CF747C3-A111-5782-9F2E-79121DE75C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23B03C7-4D3B-A47E-10B5-11918ED779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E463A3-0635-44A7-BAA6-947DDF9537D3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66A07CA8-C2EF-520C-443F-116F3E36EEF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08FC801-C928-CDAA-685E-5DBB19C5D2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A5DAC8A-228B-2914-AE13-2696334C60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394BB5-F6CD-4980-B7EF-3663F8BB2997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9F6BF4FB-F809-5489-371D-1EC6161E114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3CD5715-0F5D-A3B7-83C5-E918DB27CD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9810E-0FC9-6858-0372-DA71793111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C9E0F0-604A-2000-8D9B-9FC4F8014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53E1E-1C91-526D-9075-DB6796151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1BE94-D471-E0AD-58B1-71E704E20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D6969-112F-144C-9E57-BC6CBB3EE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DFB87-21F3-47FF-B4AA-97022E9552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799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2A81A-4423-3F1C-AAC6-B74D1FDF0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2431E0-0402-18FF-99E7-1E1BA5CE9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35A39-7AA4-8244-85BB-FB58AD194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5E5F3-CDA7-07C6-5907-EB9EE14E7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245E1-2FEE-AC66-E397-E02880BA2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F5043-EAE4-47CB-BC15-36A8A49BEF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982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F7D05C-88EE-4F61-BFAC-6F957F97A7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09F59B-21D3-1B16-2A2F-C90BB9241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33853-4DC4-AB9B-8C2E-9738B55AC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B84BC-51F1-95CF-6E51-D87D23C97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75ED6-3E64-5A34-0830-526A58361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CB1AF-BE49-43C9-B9F6-B848BA8588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720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86D38-7A75-1196-2A01-0D45A308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DB419-B9DB-97AF-4CF9-BAD0C5379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E5B1A-170A-120B-341C-7772F300B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DCC31-9B2C-1D74-0493-6E1F3E589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FA603-093B-3238-70A8-4687C0553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7B5DE-77E2-43B5-876B-D3BAB340A2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9770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08808-C0C3-B0A2-6989-7E1016118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EA1DC1-D0FF-7160-4B50-4BC88C2E5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723D4-252D-2138-D23E-5E694BC06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B206A-6CA9-5662-BA24-17902BBD3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E94F3-0253-85FF-8CFF-04F992AAA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C2063-505F-43AF-B735-BDAB7E3B06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671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9121A-9CA6-1C64-A33F-A525A04A6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2EF0C-5EE6-014A-149E-15AE84E471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06A10F-B53A-157A-5A6B-21D3CEB139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66A78B-6C16-20DD-C488-87B013804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CF5EBB-D2A7-5310-47C0-71E4AD8E8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C90AE5-C757-BC53-3F2D-05B561F78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45352-79C9-464E-B619-28F13E0809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74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56E8B-1398-842E-D07C-7AEE2CED8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76ED8C-6AF0-56FB-0B7E-CEB5C67AA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FC3303-B0DA-6A43-B0F6-59FD41B71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D5B25B-2FBC-3F31-27B4-A08784ECF0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4CE66E-023E-434F-D40F-1357AD455D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BC2F98-EEB5-D682-F705-E4A9F9E5C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BB7DE4-0C83-4FA9-4B2D-959B95017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5F6AF8-796E-6716-6B8C-2F0EF7C7B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A20E1-B3CE-4356-A912-D3C3B5A10A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37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F4A81-0447-DA0D-F9CA-06FD8097D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1C12EA-58D3-119C-A2CB-C69ABDC56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295DAB-C839-941F-C22F-917698957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8D3571-F9A8-56F2-D8F6-95E60F189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37498-67C5-4A5B-86D9-24874D403C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55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EAF2E8-00A6-A092-1D3A-717C3D583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43A605-0C4C-7EF4-3D4C-C4CC7FB5C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802D86-56E2-885E-97AA-2DD28ACEA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03A00-C1D2-45C1-B9C1-C0B6149F84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1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68030-205F-2BF3-3CA3-5720FB472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920CD-7592-272F-7EB6-E6C1E5AFD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CB3934-6CD9-BEED-920C-7DD82D7A6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559BDF-F153-EDB1-6FFE-D0B5E4BEA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099BBA-71FF-C3BB-CF67-414C09638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875125-96BE-0E18-AF48-B9B796BF2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0183C-774E-4131-868B-6AF24284E4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67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A63BD-0000-FB12-5ED0-A0BE5D646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E149E3-066F-66DB-9CF9-0E79ED81BB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C48864-BA1C-561A-F34D-16B9C7503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43783-913F-C67C-6405-3095FE4AB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68A7B2-488A-5EDE-16BA-37822326C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E01D78-3A8F-FCCE-38BD-AF5B72FC7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46FB0-B8AA-4BA1-B9D9-2FF51FF656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99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FF3562F-C850-8472-AF4D-1532412B52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703C93F-EE75-A809-B9CD-93B2FDD29E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C42A5598-31E6-D03F-D926-8CC19728455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69C9355F-B19B-508C-D445-7C86E90A225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E707BCCA-B541-D714-7151-C12886D475A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2CD047-C601-42EF-95D8-DA6B8DA0AC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E8F48C75-7263-FCC4-A240-961622F75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228600"/>
            <a:ext cx="8001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>
                <a:solidFill>
                  <a:srgbClr val="FF0000"/>
                </a:solidFill>
              </a:rPr>
              <a:t>Exponential Growth and Decay</a:t>
            </a:r>
          </a:p>
        </p:txBody>
      </p:sp>
      <p:sp>
        <p:nvSpPr>
          <p:cNvPr id="2051" name="Text Box 3">
            <a:extLst>
              <a:ext uri="{FF2B5EF4-FFF2-40B4-BE49-F238E27FC236}">
                <a16:creationId xmlns:a16="http://schemas.microsoft.com/office/drawing/2014/main" id="{845AEA7E-E761-2D09-D2D9-58187925C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2043113"/>
            <a:ext cx="784860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>
                <a:solidFill>
                  <a:srgbClr val="FF0000"/>
                </a:solidFill>
              </a:rPr>
              <a:t>Exponential Growth and Decay are functions which have been widely used to model the behavior of a variety of topics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D0797457-AC46-A235-BEF3-8901E684C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Growth and Decay are largely used in:</a:t>
            </a:r>
          </a:p>
        </p:txBody>
      </p:sp>
      <p:sp>
        <p:nvSpPr>
          <p:cNvPr id="8195" name="WordArt 3">
            <a:extLst>
              <a:ext uri="{FF2B5EF4-FFF2-40B4-BE49-F238E27FC236}">
                <a16:creationId xmlns:a16="http://schemas.microsoft.com/office/drawing/2014/main" id="{CEC4ED7E-7F0A-3D37-2C05-2A662530527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95600" y="1457325"/>
            <a:ext cx="3352800" cy="19716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CC99FF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 panose="020B0806030902050204" pitchFamily="34" charset="0"/>
              </a:rPr>
              <a:t>Economics</a:t>
            </a:r>
          </a:p>
        </p:txBody>
      </p:sp>
      <p:sp>
        <p:nvSpPr>
          <p:cNvPr id="8196" name="WordArt 4">
            <a:extLst>
              <a:ext uri="{FF2B5EF4-FFF2-40B4-BE49-F238E27FC236}">
                <a16:creationId xmlns:a16="http://schemas.microsoft.com/office/drawing/2014/main" id="{B0B1615D-CE8D-58C0-12E9-DA8D0F9A041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1000" y="3810000"/>
            <a:ext cx="3505200" cy="18478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10319"/>
                <a:gd name="adj2" fmla="val 0"/>
              </a:avLst>
            </a:prstTxWarp>
          </a:bodyPr>
          <a:lstStyle/>
          <a:p>
            <a:pPr algn="ctr"/>
            <a:r>
              <a:rPr lang="en-GB" sz="3600" kern="10" spc="-360">
                <a:ln w="12700">
                  <a:solidFill>
                    <a:srgbClr val="000099"/>
                  </a:solidFill>
                  <a:miter lim="800000"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Natural Sciences</a:t>
            </a:r>
          </a:p>
        </p:txBody>
      </p:sp>
      <p:sp>
        <p:nvSpPr>
          <p:cNvPr id="8197" name="WordArt 5">
            <a:extLst>
              <a:ext uri="{FF2B5EF4-FFF2-40B4-BE49-F238E27FC236}">
                <a16:creationId xmlns:a16="http://schemas.microsoft.com/office/drawing/2014/main" id="{AA3260E6-5381-4997-850F-0348E238C1F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029200" y="3886200"/>
            <a:ext cx="3657600" cy="1930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30972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pPr algn="ctr"/>
            <a:r>
              <a:rPr lang="en-GB" sz="3600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cs typeface="Times New Roman" panose="02020603050405020304" pitchFamily="18" charset="0"/>
              </a:rPr>
              <a:t>Social Sciences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>
            <a:extLst>
              <a:ext uri="{FF2B5EF4-FFF2-40B4-BE49-F238E27FC236}">
                <a16:creationId xmlns:a16="http://schemas.microsoft.com/office/drawing/2014/main" id="{537184E2-15B7-B270-89BC-77A593130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914400"/>
            <a:ext cx="3657600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>
                <a:solidFill>
                  <a:srgbClr val="FF0000"/>
                </a:solidFill>
              </a:rPr>
              <a:t>Growth can be modeled by the function: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F46F91C-E612-FBA3-5D8B-F8378B2D4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295400"/>
            <a:ext cx="43434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1031" name="Object 7">
            <a:extLst>
              <a:ext uri="{FF2B5EF4-FFF2-40B4-BE49-F238E27FC236}">
                <a16:creationId xmlns:a16="http://schemas.microsoft.com/office/drawing/2014/main" id="{B1223EA6-2B5B-42D6-BB45-DDC6873FFA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1447800"/>
          <a:ext cx="4252913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02960" imgH="241200" progId="Equation.3">
                  <p:embed/>
                </p:oleObj>
              </mc:Choice>
              <mc:Fallback>
                <p:oleObj name="Equation" r:id="rId3" imgW="100296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447800"/>
                        <a:ext cx="4252913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8">
            <a:extLst>
              <a:ext uri="{FF2B5EF4-FFF2-40B4-BE49-F238E27FC236}">
                <a16:creationId xmlns:a16="http://schemas.microsoft.com/office/drawing/2014/main" id="{EFC82BFA-ADC8-0733-D829-4A999EF54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0"/>
            <a:ext cx="3657600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>
                <a:solidFill>
                  <a:srgbClr val="FF0000"/>
                </a:solidFill>
              </a:rPr>
              <a:t>While Decay can be modeled by: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544F440E-04AF-78E2-A88F-56ECBEABF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886200"/>
            <a:ext cx="43434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1034" name="Object 10">
            <a:extLst>
              <a:ext uri="{FF2B5EF4-FFF2-40B4-BE49-F238E27FC236}">
                <a16:creationId xmlns:a16="http://schemas.microsoft.com/office/drawing/2014/main" id="{569A9A12-86C9-E601-544D-5539129B36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4038600"/>
          <a:ext cx="4252913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02960" imgH="241200" progId="Equation.3">
                  <p:embed/>
                </p:oleObj>
              </mc:Choice>
              <mc:Fallback>
                <p:oleObj name="Equation" r:id="rId5" imgW="1002960" imgH="241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038600"/>
                        <a:ext cx="4252913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3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7160E683-D702-8727-CED2-703EF3941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14400"/>
            <a:ext cx="4343400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>
                <a:solidFill>
                  <a:srgbClr val="FF0000"/>
                </a:solidFill>
              </a:rPr>
              <a:t>A(t) represents the amount at a certain time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4FDA3EE1-CBAA-7C11-3F28-F1ACAE626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219200"/>
            <a:ext cx="4343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>
                <a:solidFill>
                  <a:srgbClr val="FF0000"/>
                </a:solidFill>
              </a:rPr>
              <a:t>A</a:t>
            </a:r>
            <a:r>
              <a:rPr lang="en-US" altLang="en-US" sz="4400" b="1" baseline="-25000">
                <a:solidFill>
                  <a:srgbClr val="FF0000"/>
                </a:solidFill>
              </a:rPr>
              <a:t>0</a:t>
            </a:r>
            <a:r>
              <a:rPr lang="en-US" altLang="en-US" sz="4400" b="1">
                <a:solidFill>
                  <a:srgbClr val="FF0000"/>
                </a:solidFill>
              </a:rPr>
              <a:t> is the initial amount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7DAD5810-7754-E2B9-48A2-76BDCDCCE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10000"/>
            <a:ext cx="259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>
                <a:solidFill>
                  <a:srgbClr val="FF0000"/>
                </a:solidFill>
              </a:rPr>
              <a:t>r = rate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1DA8D888-13A2-37C7-9847-54AF715F1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810000"/>
            <a:ext cx="2286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>
                <a:solidFill>
                  <a:srgbClr val="FF0000"/>
                </a:solidFill>
              </a:rPr>
              <a:t>t =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  <p:bldP spid="7172" grpId="0" autoUpdateAnimBg="0"/>
      <p:bldP spid="717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4B4333D1-606A-B343-8E6D-9051F4804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Forever Falling">
  <a:themeElements>
    <a:clrScheme name="Forever Falling 8">
      <a:dk1>
        <a:srgbClr val="FFCC99"/>
      </a:dk1>
      <a:lt1>
        <a:srgbClr val="FFFFFF"/>
      </a:lt1>
      <a:dk2>
        <a:srgbClr val="DDDDDD"/>
      </a:dk2>
      <a:lt2>
        <a:srgbClr val="669900"/>
      </a:lt2>
      <a:accent1>
        <a:srgbClr val="FF0066"/>
      </a:accent1>
      <a:accent2>
        <a:srgbClr val="3333CC"/>
      </a:accent2>
      <a:accent3>
        <a:srgbClr val="FFFFFF"/>
      </a:accent3>
      <a:accent4>
        <a:srgbClr val="DAAE82"/>
      </a:accent4>
      <a:accent5>
        <a:srgbClr val="FFAAB8"/>
      </a:accent5>
      <a:accent6>
        <a:srgbClr val="2D2DB9"/>
      </a:accent6>
      <a:hlink>
        <a:srgbClr val="CCCCFF"/>
      </a:hlink>
      <a:folHlink>
        <a:srgbClr val="B2B2B2"/>
      </a:folHlink>
    </a:clrScheme>
    <a:fontScheme name="Forever Fall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Forever Fall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ever Fall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rever Fall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ever Fall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ever Fall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ever Fall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ever Fall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ever Falling 8">
        <a:dk1>
          <a:srgbClr val="FFCC99"/>
        </a:dk1>
        <a:lt1>
          <a:srgbClr val="FFFFFF"/>
        </a:lt1>
        <a:dk2>
          <a:srgbClr val="DDDDDD"/>
        </a:dk2>
        <a:lt2>
          <a:srgbClr val="669900"/>
        </a:lt2>
        <a:accent1>
          <a:srgbClr val="FF0066"/>
        </a:accent1>
        <a:accent2>
          <a:srgbClr val="3333CC"/>
        </a:accent2>
        <a:accent3>
          <a:srgbClr val="FFFFFF"/>
        </a:accent3>
        <a:accent4>
          <a:srgbClr val="DAAE82"/>
        </a:accent4>
        <a:accent5>
          <a:srgbClr val="FFAAB8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Designs\Forever Falling.pot</Template>
  <TotalTime>89</TotalTime>
  <Words>131</Words>
  <Application>Microsoft Office PowerPoint</Application>
  <PresentationFormat>On-screen Show (4:3)</PresentationFormat>
  <Paragraphs>23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Times New Roman</vt:lpstr>
      <vt:lpstr>Arial</vt:lpstr>
      <vt:lpstr>Forever Falling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Chester Area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Chester Area School</dc:creator>
  <cp:lastModifiedBy>Nayan GRIFFITHS</cp:lastModifiedBy>
  <cp:revision>13</cp:revision>
  <dcterms:created xsi:type="dcterms:W3CDTF">2000-08-03T16:21:52Z</dcterms:created>
  <dcterms:modified xsi:type="dcterms:W3CDTF">2023-03-24T13:37:41Z</dcterms:modified>
</cp:coreProperties>
</file>